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7" r:id="rId2"/>
    <p:sldId id="305" r:id="rId3"/>
    <p:sldId id="306" r:id="rId4"/>
    <p:sldId id="315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31" r:id="rId13"/>
    <p:sldId id="332" r:id="rId14"/>
    <p:sldId id="326" r:id="rId15"/>
    <p:sldId id="327" r:id="rId16"/>
    <p:sldId id="291" r:id="rId17"/>
    <p:sldId id="328" r:id="rId18"/>
    <p:sldId id="324" r:id="rId19"/>
    <p:sldId id="325" r:id="rId20"/>
    <p:sldId id="289" r:id="rId21"/>
    <p:sldId id="330" r:id="rId22"/>
    <p:sldId id="292" r:id="rId23"/>
    <p:sldId id="293" r:id="rId24"/>
    <p:sldId id="322" r:id="rId25"/>
    <p:sldId id="308" r:id="rId26"/>
    <p:sldId id="316" r:id="rId27"/>
    <p:sldId id="309" r:id="rId28"/>
    <p:sldId id="310" r:id="rId29"/>
    <p:sldId id="311" r:id="rId30"/>
    <p:sldId id="31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118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89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63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12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821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670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633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2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87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670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184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87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613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772400" cy="2664296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3600" dirty="0" smtClean="0">
                <a:latin typeface="Arial Black" pitchFamily="34" charset="0"/>
              </a:rPr>
              <a:t>СПЕЦИФИКА РАБОТЫ</a:t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600" dirty="0" smtClean="0">
                <a:latin typeface="Arial Black" pitchFamily="34" charset="0"/>
              </a:rPr>
              <a:t> </a:t>
            </a:r>
            <a:r>
              <a:rPr lang="ru-RU" sz="3600" dirty="0">
                <a:latin typeface="Arial Black" pitchFamily="34" charset="0"/>
              </a:rPr>
              <a:t>С ОДАРЁННЫМИ ДЕТЬМИ </a:t>
            </a:r>
            <a:r>
              <a:rPr lang="ru-RU" sz="3600" dirty="0" smtClean="0">
                <a:latin typeface="Arial Black" pitchFamily="34" charset="0"/>
              </a:rPr>
              <a:t/>
            </a:r>
            <a:br>
              <a:rPr lang="ru-RU" sz="3600" dirty="0" smtClean="0">
                <a:latin typeface="Arial Black" pitchFamily="34" charset="0"/>
              </a:rPr>
            </a:br>
            <a:r>
              <a:rPr lang="ru-RU" sz="3600" dirty="0" smtClean="0">
                <a:latin typeface="Arial Black" pitchFamily="34" charset="0"/>
              </a:rPr>
              <a:t>НА </a:t>
            </a:r>
            <a:r>
              <a:rPr lang="ru-RU" sz="3600" dirty="0">
                <a:latin typeface="Arial Black" pitchFamily="34" charset="0"/>
              </a:rPr>
              <a:t>УРОКАХ ОПК</a:t>
            </a:r>
            <a:br>
              <a:rPr lang="ru-RU" sz="3600" dirty="0">
                <a:latin typeface="Arial Black" pitchFamily="34" charset="0"/>
              </a:rPr>
            </a:br>
            <a:r>
              <a:rPr lang="ru-RU" sz="1600" dirty="0">
                <a:latin typeface="Arial Black" pitchFamily="34" charset="0"/>
              </a:rPr>
              <a:t/>
            </a:r>
            <a:br>
              <a:rPr lang="ru-RU" sz="1600" dirty="0">
                <a:latin typeface="Arial Black" pitchFamily="34" charset="0"/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учитель начальных классов</a:t>
            </a:r>
            <a:br>
              <a:rPr lang="ru-RU" sz="2700" dirty="0" smtClean="0"/>
            </a:br>
            <a:r>
              <a:rPr lang="ru-RU" sz="2700" dirty="0" smtClean="0"/>
              <a:t> МБОУ СОШ №1</a:t>
            </a:r>
            <a:br>
              <a:rPr lang="ru-RU" sz="2700" dirty="0" smtClean="0"/>
            </a:br>
            <a:r>
              <a:rPr lang="ru-RU" sz="2700" dirty="0" err="1" smtClean="0"/>
              <a:t>Белина</a:t>
            </a:r>
            <a:r>
              <a:rPr lang="ru-RU" sz="2700" dirty="0" smtClean="0"/>
              <a:t> С.В.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sz="2700" dirty="0" err="1" smtClean="0"/>
              <a:t>ст.Павловская</a:t>
            </a: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886200"/>
            <a:ext cx="2696344" cy="1752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94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648071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416824" cy="556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91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"/>
            <a:ext cx="9143596" cy="685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895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8062664" cy="2259682"/>
          </a:xfrm>
        </p:spPr>
        <p:txBody>
          <a:bodyPr>
            <a:noAutofit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latin typeface="+mn-lt"/>
                <a:ea typeface="Calibri"/>
                <a:cs typeface="Times New Roman"/>
              </a:rPr>
              <a:t>                         </a:t>
            </a: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ЛОГИКА</a:t>
            </a:r>
            <a:r>
              <a:rPr lang="ru-RU" sz="3600" b="1" dirty="0" smtClean="0">
                <a:latin typeface="+mn-lt"/>
                <a:ea typeface="Calibri"/>
                <a:cs typeface="Times New Roman"/>
              </a:rPr>
              <a:t/>
            </a:r>
            <a:br>
              <a:rPr lang="ru-RU" sz="3600" b="1" dirty="0" smtClean="0">
                <a:latin typeface="+mn-lt"/>
                <a:ea typeface="Calibri"/>
                <a:cs typeface="Times New Roman"/>
              </a:rPr>
            </a:br>
            <a:r>
              <a:rPr lang="ru-RU" sz="3600" b="1" dirty="0" smtClean="0">
                <a:latin typeface="+mn-lt"/>
                <a:ea typeface="Calibri"/>
                <a:cs typeface="Times New Roman"/>
              </a:rPr>
              <a:t>В названии </a:t>
            </a:r>
            <a:r>
              <a:rPr lang="ru-RU" sz="3600" b="1" dirty="0">
                <a:latin typeface="+mn-lt"/>
                <a:ea typeface="Calibri"/>
                <a:cs typeface="Times New Roman"/>
              </a:rPr>
              <a:t>ремесленной профессии выпали две гласные буквы</a:t>
            </a:r>
            <a:r>
              <a:rPr lang="ru-RU" sz="3600" b="1" dirty="0" smtClean="0">
                <a:latin typeface="+mn-lt"/>
                <a:ea typeface="Calibri"/>
                <a:cs typeface="Times New Roman"/>
              </a:rPr>
              <a:t>.</a:t>
            </a:r>
            <a:r>
              <a:rPr lang="ru-RU" sz="2400" b="1" dirty="0" smtClean="0">
                <a:latin typeface="+mn-lt"/>
                <a:ea typeface="Calibri"/>
                <a:cs typeface="Times New Roman"/>
              </a:rPr>
              <a:t/>
            </a:r>
            <a:br>
              <a:rPr lang="ru-RU" sz="2400" b="1" dirty="0" smtClean="0">
                <a:latin typeface="+mn-lt"/>
                <a:ea typeface="Calibri"/>
                <a:cs typeface="Times New Roman"/>
              </a:rPr>
            </a:br>
            <a:r>
              <a:rPr lang="ru-RU" sz="2400" b="1" dirty="0" smtClean="0">
                <a:latin typeface="+mn-lt"/>
                <a:ea typeface="Calibri"/>
                <a:cs typeface="Times New Roman"/>
              </a:rPr>
              <a:t/>
            </a:r>
            <a:br>
              <a:rPr lang="ru-RU" sz="2400" b="1" dirty="0" smtClean="0">
                <a:latin typeface="+mn-lt"/>
                <a:ea typeface="Calibri"/>
                <a:cs typeface="Times New Roman"/>
              </a:rPr>
            </a:br>
            <a:r>
              <a:rPr lang="ru-RU" sz="3600" b="1" dirty="0" smtClean="0">
                <a:latin typeface="+mn-lt"/>
                <a:ea typeface="Calibri"/>
                <a:cs typeface="Times New Roman"/>
              </a:rPr>
              <a:t> </a:t>
            </a:r>
            <a:r>
              <a:rPr lang="ru-RU" sz="3600" b="1" dirty="0">
                <a:latin typeface="+mn-lt"/>
                <a:ea typeface="Calibri"/>
                <a:cs typeface="Times New Roman"/>
              </a:rPr>
              <a:t>Восстановите ее: </a:t>
            </a:r>
            <a:r>
              <a:rPr lang="ru-RU" sz="2400" dirty="0">
                <a:latin typeface="+mn-lt"/>
                <a:ea typeface="Calibri"/>
                <a:cs typeface="Times New Roman"/>
              </a:rPr>
              <a:t/>
            </a:r>
            <a:br>
              <a:rPr lang="ru-RU" sz="2400" dirty="0">
                <a:latin typeface="+mn-lt"/>
                <a:ea typeface="Calibri"/>
                <a:cs typeface="Times New Roman"/>
              </a:rPr>
            </a:br>
            <a:r>
              <a:rPr lang="ru-RU" sz="2400" dirty="0" smtClean="0">
                <a:latin typeface="+mn-lt"/>
                <a:ea typeface="Calibri"/>
                <a:cs typeface="Times New Roman"/>
              </a:rPr>
              <a:t>         </a:t>
            </a:r>
            <a:r>
              <a:rPr lang="ru-RU" sz="4800" dirty="0" smtClean="0">
                <a:latin typeface="+mn-lt"/>
                <a:ea typeface="Calibri"/>
                <a:cs typeface="Times New Roman"/>
              </a:rPr>
              <a:t>КЗНЦ</a:t>
            </a:r>
            <a:r>
              <a:rPr lang="ru-RU" sz="2400" dirty="0" smtClean="0">
                <a:latin typeface="+mn-lt"/>
                <a:ea typeface="Calibri"/>
                <a:cs typeface="Times New Roman"/>
              </a:rPr>
              <a:t> ______________________</a:t>
            </a:r>
            <a:r>
              <a:rPr lang="ru-RU" sz="2400" dirty="0">
                <a:latin typeface="+mn-lt"/>
                <a:ea typeface="Calibri"/>
                <a:cs typeface="Times New Roman"/>
              </a:rPr>
              <a:t/>
            </a:r>
            <a:br>
              <a:rPr lang="ru-RU" sz="2400" dirty="0">
                <a:latin typeface="+mn-lt"/>
                <a:ea typeface="Calibri"/>
                <a:cs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 </a:t>
            </a:r>
            <a:endParaRPr lang="ru-RU" sz="24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4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83802"/>
            <a:ext cx="9032263" cy="6774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67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36" y="188641"/>
            <a:ext cx="8422704" cy="100811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Обведите букву, под подходящим портретом: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840707"/>
            <a:ext cx="4536504" cy="581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72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936103"/>
          </a:xfrm>
        </p:spPr>
        <p:txBody>
          <a:bodyPr/>
          <a:lstStyle/>
          <a:p>
            <a:r>
              <a:rPr lang="ru-RU" dirty="0" smtClean="0"/>
              <a:t>Какая картинка лишняя?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201590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99791" y="1819937"/>
            <a:ext cx="1904736" cy="2041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04419" y="1772644"/>
            <a:ext cx="2016224" cy="2160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526" y="1747409"/>
            <a:ext cx="2055705" cy="2195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90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21702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076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836713"/>
            <a:ext cx="7992888" cy="3312367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 и отметь лишнее изображение</a:t>
            </a:r>
            <a:r>
              <a:rPr lang="ru-RU" sz="3600" b="1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1022785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34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496944" cy="5472607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                  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АНАГРАММЫ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>Решите анаграммы и подчеркните слово, которое не существует.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ВОРАЩИТ      __________________</a:t>
            </a:r>
            <a:br>
              <a:rPr lang="ru-RU" dirty="0" smtClean="0"/>
            </a:br>
            <a:r>
              <a:rPr lang="ru-RU" dirty="0" smtClean="0"/>
              <a:t>    ТИРЯПЕЛЬ     _________________</a:t>
            </a:r>
            <a:br>
              <a:rPr lang="ru-RU" dirty="0" smtClean="0"/>
            </a:br>
            <a:r>
              <a:rPr lang="ru-RU" dirty="0" smtClean="0"/>
              <a:t>    ТУЧАКИНС     ________________</a:t>
            </a:r>
            <a:br>
              <a:rPr lang="ru-RU" dirty="0" smtClean="0"/>
            </a:br>
            <a:r>
              <a:rPr lang="ru-RU" dirty="0" smtClean="0"/>
              <a:t>     ГРУД     _____________________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800"/>
            <a:ext cx="6400800" cy="166464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24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4464496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БУКВЕННЫЙ РЯД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/>
              <a:t>Продолжите </a:t>
            </a:r>
            <a:r>
              <a:rPr lang="ru-RU" sz="4000" b="1" dirty="0"/>
              <a:t>ряд (тема «65-летие победы в ВОВ</a:t>
            </a:r>
            <a:r>
              <a:rPr lang="ru-RU" sz="4000" b="1" dirty="0" smtClean="0"/>
              <a:t>»)</a:t>
            </a:r>
            <a:br>
              <a:rPr lang="ru-RU" sz="4000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А   Д   Е   Б   О   ?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3432174"/>
            <a:ext cx="7416825" cy="2877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863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33" y="260648"/>
            <a:ext cx="5054600" cy="284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351"/>
            <a:ext cx="5036813" cy="2827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772" y="2636912"/>
            <a:ext cx="365760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424" y="140908"/>
            <a:ext cx="2664296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56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              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МЕТАГРАММА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/>
              <a:t>Решите </a:t>
            </a:r>
            <a:r>
              <a:rPr lang="ru-RU" sz="3600" b="1" dirty="0" err="1"/>
              <a:t>метаграмму</a:t>
            </a:r>
            <a:r>
              <a:rPr lang="ru-RU" sz="3600" b="1" dirty="0"/>
              <a:t> (</a:t>
            </a:r>
            <a:r>
              <a:rPr lang="ru-RU" sz="2700" dirty="0"/>
              <a:t>отгадайте слова до и после замены буквы в слове</a:t>
            </a:r>
            <a:r>
              <a:rPr lang="ru-RU" sz="3600" b="1" dirty="0" smtClean="0"/>
              <a:t>)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Была выдумкой народною,</a:t>
            </a:r>
            <a:br>
              <a:rPr lang="ru-RU" dirty="0"/>
            </a:br>
            <a:r>
              <a:rPr lang="ru-RU" dirty="0"/>
              <a:t>Заменили букву мне, </a:t>
            </a:r>
            <a:br>
              <a:rPr lang="ru-RU" dirty="0"/>
            </a:br>
            <a:r>
              <a:rPr lang="ru-RU" dirty="0"/>
              <a:t>С новой буквой я на кухне</a:t>
            </a:r>
            <a:br>
              <a:rPr lang="ru-RU" dirty="0"/>
            </a:br>
            <a:r>
              <a:rPr lang="ru-RU" dirty="0"/>
              <a:t>Раскатаю на доске.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85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ПОСЛОВИЦЫ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/>
              <a:t>Из пословицы выпали гласные буквы. Можете расставить их по местам?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ч т п с ш ь т п ж н ш ь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02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50" y="23069"/>
            <a:ext cx="4799421" cy="269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08920"/>
            <a:ext cx="5357192" cy="4017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88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217024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439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198568" cy="3600400"/>
          </a:xfrm>
        </p:spPr>
        <p:txBody>
          <a:bodyPr>
            <a:noAutofit/>
          </a:bodyPr>
          <a:lstStyle/>
          <a:p>
            <a:pPr algn="l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Вторжение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наполеоновской армии в Россию началось 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А. зимой 1812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Б. весной 1812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В. летом 1812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Г. осенью 1812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 </a:t>
            </a:r>
            <a:br>
              <a:rPr lang="ru-RU" sz="2400" dirty="0">
                <a:latin typeface="Times New Roman"/>
                <a:ea typeface="Times New Roman"/>
              </a:rPr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645024"/>
            <a:ext cx="7920880" cy="2880320"/>
          </a:xfrm>
        </p:spPr>
        <p:txBody>
          <a:bodyPr>
            <a:normAutofit fontScale="62500" lnSpcReduction="20000"/>
          </a:bodyPr>
          <a:lstStyle/>
          <a:p>
            <a:pPr algn="l">
              <a:spcAft>
                <a:spcPts val="0"/>
              </a:spcAft>
            </a:pPr>
            <a:r>
              <a:rPr lang="ru-RU" sz="29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Русской </a:t>
            </a:r>
            <a:r>
              <a:rPr lang="ru-RU" sz="3400" b="1" dirty="0">
                <a:solidFill>
                  <a:srgbClr val="000000"/>
                </a:solidFill>
                <a:latin typeface="Times New Roman"/>
                <a:ea typeface="Times New Roman"/>
              </a:rPr>
              <a:t>армии в Бородинском сражении руководил</a:t>
            </a:r>
            <a:endParaRPr lang="ru-RU" sz="34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Times New Roman"/>
                <a:ea typeface="Times New Roman"/>
              </a:rPr>
              <a:t>А. Жуков Г.</a:t>
            </a:r>
            <a:endParaRPr lang="ru-RU" sz="34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Times New Roman"/>
                <a:ea typeface="Times New Roman"/>
              </a:rPr>
              <a:t>Б. Кутузов М.</a:t>
            </a:r>
            <a:endParaRPr lang="ru-RU" sz="34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3400" dirty="0">
                <a:solidFill>
                  <a:srgbClr val="000000"/>
                </a:solidFill>
                <a:latin typeface="Times New Roman"/>
                <a:ea typeface="Times New Roman"/>
              </a:rPr>
              <a:t>В. Наполеон Б</a:t>
            </a:r>
            <a:r>
              <a:rPr lang="ru-RU" sz="3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34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ru-RU" sz="3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3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Г. Суворов А</a:t>
            </a:r>
          </a:p>
          <a:p>
            <a:pPr algn="l"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endParaRPr lang="ru-RU" sz="2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endParaRPr lang="ru-RU" sz="2400" dirty="0"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400" dirty="0"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80517"/>
            <a:ext cx="6120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Тест на эрудицию</a:t>
            </a:r>
          </a:p>
        </p:txBody>
      </p:sp>
    </p:spTree>
    <p:extLst>
      <p:ext uri="{BB962C8B-B14F-4D97-AF65-F5344CB8AC3E}">
        <p14:creationId xmlns:p14="http://schemas.microsoft.com/office/powerpoint/2010/main" val="321790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3814192" cy="388843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/>
              </a:rPr>
              <a:t>                    </a:t>
            </a:r>
            <a:br>
              <a:rPr lang="ru-RU" sz="1600" b="1" dirty="0" smtClean="0">
                <a:latin typeface="Times New Roman"/>
              </a:rPr>
            </a:br>
            <a:r>
              <a:rPr lang="ru-RU" sz="1600" b="1" dirty="0" smtClean="0">
                <a:latin typeface="Times New Roman"/>
              </a:rPr>
              <a:t/>
            </a:r>
            <a:br>
              <a:rPr lang="ru-RU" sz="1600" b="1" dirty="0" smtClean="0">
                <a:latin typeface="Times New Roman"/>
              </a:rPr>
            </a:br>
            <a:r>
              <a:rPr lang="ru-RU" sz="1600" b="1" dirty="0">
                <a:latin typeface="Times New Roman"/>
              </a:rPr>
              <a:t/>
            </a:r>
            <a:br>
              <a:rPr lang="ru-RU" sz="1600" b="1" dirty="0">
                <a:latin typeface="Times New Roman"/>
              </a:rPr>
            </a:br>
            <a:r>
              <a:rPr lang="ru-RU" sz="1600" b="1" dirty="0" smtClean="0">
                <a:latin typeface="Times New Roman"/>
              </a:rPr>
              <a:t/>
            </a:r>
            <a:br>
              <a:rPr lang="ru-RU" sz="1600" b="1" dirty="0" smtClean="0">
                <a:latin typeface="Times New Roman"/>
              </a:rPr>
            </a:br>
            <a:r>
              <a:rPr lang="ru-RU" sz="1600" b="1" dirty="0">
                <a:latin typeface="Times New Roman"/>
              </a:rPr>
              <a:t/>
            </a:r>
            <a:br>
              <a:rPr lang="ru-RU" sz="1600" b="1" dirty="0">
                <a:latin typeface="Times New Roman"/>
              </a:rPr>
            </a:br>
            <a:r>
              <a:rPr lang="ru-RU" sz="1600" b="1" dirty="0" smtClean="0">
                <a:latin typeface="Times New Roman,Bold"/>
              </a:rPr>
              <a:t>Великая </a:t>
            </a:r>
            <a:r>
              <a:rPr lang="ru-RU" sz="1600" b="1" dirty="0">
                <a:latin typeface="Times New Roman,Bold"/>
              </a:rPr>
              <a:t>Отечественная война началась…</a:t>
            </a:r>
            <a:br>
              <a:rPr lang="ru-RU" sz="1600" b="1" dirty="0">
                <a:latin typeface="Times New Roman,Bold"/>
              </a:rPr>
            </a:br>
            <a:r>
              <a:rPr lang="ru-RU" sz="1600" b="1" dirty="0" smtClean="0">
                <a:latin typeface="Times New Roman,Bold"/>
              </a:rPr>
              <a:t>         </a:t>
            </a:r>
            <a:r>
              <a:rPr lang="ru-RU" sz="1600" dirty="0" smtClean="0">
                <a:latin typeface="Times New Roman"/>
              </a:rPr>
              <a:t>А</a:t>
            </a:r>
            <a:r>
              <a:rPr lang="ru-RU" sz="1600" dirty="0">
                <a:latin typeface="Times New Roman"/>
              </a:rPr>
              <a:t>. 19 декабря 1917 года</a:t>
            </a:r>
            <a:br>
              <a:rPr lang="ru-RU" sz="1600" dirty="0">
                <a:latin typeface="Times New Roman"/>
              </a:rPr>
            </a:br>
            <a:r>
              <a:rPr lang="ru-RU" sz="1600" dirty="0" smtClean="0">
                <a:latin typeface="Times New Roman"/>
              </a:rPr>
              <a:t>     Б</a:t>
            </a:r>
            <a:r>
              <a:rPr lang="ru-RU" sz="1600" dirty="0">
                <a:latin typeface="Times New Roman"/>
              </a:rPr>
              <a:t>. 22 июня 1941 года</a:t>
            </a:r>
            <a:br>
              <a:rPr lang="ru-RU" sz="1600" dirty="0">
                <a:latin typeface="Times New Roman"/>
              </a:rPr>
            </a:br>
            <a:r>
              <a:rPr lang="ru-RU" sz="1600" dirty="0">
                <a:latin typeface="Times New Roman"/>
              </a:rPr>
              <a:t>В. 9 мая 1945 года</a:t>
            </a:r>
            <a:br>
              <a:rPr lang="ru-RU" sz="1600" dirty="0">
                <a:latin typeface="Times New Roman"/>
              </a:rPr>
            </a:br>
            <a:r>
              <a:rPr lang="ru-RU" sz="1600" dirty="0" smtClean="0">
                <a:latin typeface="Times New Roman"/>
              </a:rPr>
              <a:t>          Г</a:t>
            </a:r>
            <a:r>
              <a:rPr lang="ru-RU" sz="1600" dirty="0">
                <a:latin typeface="Times New Roman"/>
              </a:rPr>
              <a:t>. 14 сентября 1961 </a:t>
            </a:r>
            <a:r>
              <a:rPr lang="ru-RU" sz="1600" dirty="0" smtClean="0">
                <a:latin typeface="Times New Roman"/>
              </a:rPr>
              <a:t>года</a:t>
            </a:r>
            <a:br>
              <a:rPr lang="ru-RU" sz="1600" dirty="0" smtClean="0">
                <a:latin typeface="Times New Roman"/>
              </a:rPr>
            </a:br>
            <a:r>
              <a:rPr lang="ru-RU" sz="1600" dirty="0">
                <a:latin typeface="Times New Roman"/>
              </a:rPr>
              <a:t/>
            </a:r>
            <a:br>
              <a:rPr lang="ru-RU" sz="1600" dirty="0">
                <a:latin typeface="Times New Roman"/>
              </a:rPr>
            </a:br>
            <a:r>
              <a:rPr lang="ru-RU" sz="1600" dirty="0" smtClean="0">
                <a:latin typeface="Times New Roman"/>
              </a:rPr>
              <a:t/>
            </a:r>
            <a:br>
              <a:rPr lang="ru-RU" sz="1600" dirty="0" smtClean="0">
                <a:latin typeface="Times New Roman"/>
              </a:rPr>
            </a:br>
            <a:r>
              <a:rPr lang="ru-RU" sz="1600" dirty="0">
                <a:latin typeface="Times New Roman"/>
              </a:rPr>
              <a:t/>
            </a:r>
            <a:br>
              <a:rPr lang="ru-RU" sz="1600" dirty="0">
                <a:latin typeface="Times New Roman"/>
              </a:rPr>
            </a:br>
            <a:r>
              <a:rPr lang="ru-RU" sz="1600" b="1" dirty="0" smtClean="0">
                <a:latin typeface="Times New Roman"/>
              </a:rPr>
              <a:t> </a:t>
            </a:r>
            <a:r>
              <a:rPr lang="ru-RU" sz="1600" b="1" dirty="0">
                <a:latin typeface="Times New Roman,Bold"/>
              </a:rPr>
              <a:t>Город</a:t>
            </a:r>
            <a:r>
              <a:rPr lang="ru-RU" sz="1600" b="1" dirty="0">
                <a:latin typeface="Times New Roman"/>
              </a:rPr>
              <a:t>-</a:t>
            </a:r>
            <a:r>
              <a:rPr lang="ru-RU" sz="1600" b="1" dirty="0">
                <a:latin typeface="Times New Roman,Bold"/>
              </a:rPr>
              <a:t>герой, который является столицей</a:t>
            </a:r>
            <a:br>
              <a:rPr lang="ru-RU" sz="1600" b="1" dirty="0">
                <a:latin typeface="Times New Roman,Bold"/>
              </a:rPr>
            </a:br>
            <a:r>
              <a:rPr lang="ru-RU" sz="1600" b="1" dirty="0">
                <a:latin typeface="Times New Roman,Bold"/>
              </a:rPr>
              <a:t>Республики Беларусь</a:t>
            </a:r>
            <a:r>
              <a:rPr lang="ru-RU" sz="1600" b="1" dirty="0">
                <a:latin typeface="Times New Roman"/>
              </a:rPr>
              <a:t>:</a:t>
            </a:r>
            <a:br>
              <a:rPr lang="ru-RU" sz="1600" b="1" dirty="0">
                <a:latin typeface="Times New Roman"/>
              </a:rPr>
            </a:br>
            <a:r>
              <a:rPr lang="ru-RU" sz="1600" dirty="0">
                <a:latin typeface="Times New Roman"/>
              </a:rPr>
              <a:t>А. Минск</a:t>
            </a:r>
            <a:br>
              <a:rPr lang="ru-RU" sz="1600" dirty="0">
                <a:latin typeface="Times New Roman"/>
              </a:rPr>
            </a:br>
            <a:r>
              <a:rPr lang="ru-RU" sz="1600" dirty="0">
                <a:latin typeface="Times New Roman"/>
              </a:rPr>
              <a:t>Б. Москва</a:t>
            </a:r>
            <a:br>
              <a:rPr lang="ru-RU" sz="1600" dirty="0">
                <a:latin typeface="Times New Roman"/>
              </a:rPr>
            </a:br>
            <a:r>
              <a:rPr lang="ru-RU" sz="1600" dirty="0" smtClean="0">
                <a:latin typeface="Times New Roman"/>
              </a:rPr>
              <a:t>                В</a:t>
            </a:r>
            <a:r>
              <a:rPr lang="ru-RU" sz="1600" dirty="0">
                <a:latin typeface="Times New Roman"/>
              </a:rPr>
              <a:t>. Санкт-Петербург</a:t>
            </a:r>
            <a:br>
              <a:rPr lang="ru-RU" sz="1600" dirty="0">
                <a:latin typeface="Times New Roman"/>
              </a:rPr>
            </a:br>
            <a:r>
              <a:rPr lang="ru-RU" sz="1600" dirty="0" smtClean="0">
                <a:latin typeface="Times New Roman"/>
              </a:rPr>
              <a:t>        Г</a:t>
            </a:r>
            <a:r>
              <a:rPr lang="ru-RU" sz="1600" dirty="0">
                <a:latin typeface="Times New Roman"/>
              </a:rPr>
              <a:t>. Севастополь</a:t>
            </a:r>
            <a:br>
              <a:rPr lang="ru-RU" sz="1600" dirty="0">
                <a:latin typeface="Times New Roman"/>
              </a:rPr>
            </a:br>
            <a:r>
              <a:rPr lang="ru-RU" sz="1600" b="1" dirty="0" smtClean="0">
                <a:latin typeface="Times New Roman"/>
              </a:rPr>
              <a:t> 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4941168"/>
            <a:ext cx="6400800" cy="72008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548680"/>
            <a:ext cx="36724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endParaRPr lang="ru-RU" sz="1600" b="1" dirty="0" smtClean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lang="ru-RU" sz="1600" b="1" dirty="0" smtClean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lang="ru-RU" sz="1600" b="1" dirty="0">
              <a:solidFill>
                <a:prstClr val="black"/>
              </a:solidFill>
              <a:latin typeface="Times New Roman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r>
              <a:rPr lang="ru-RU" sz="1600" b="1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872 </a:t>
            </a:r>
            <a: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  <a:t>дня длилась самая страшная в</a:t>
            </a:r>
            <a:b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  <a:t>истории человечества блокада города…</a:t>
            </a:r>
            <a:b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  <a:t>     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. Ленинграда</a:t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Б. Москвы</a:t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        В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. Севастополя</a:t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       Г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Сталинграда</a:t>
            </a:r>
          </a:p>
          <a:p>
            <a:pPr lvl="0" algn="ctr">
              <a:spcBef>
                <a:spcPct val="0"/>
              </a:spcBef>
            </a:pP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  <a:t>Советский полководец, «Маршал</a:t>
            </a:r>
            <a:b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  <a:t>Победы», четырежды Герой Советского</a:t>
            </a:r>
            <a:b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</a:br>
            <a:r>
              <a:rPr lang="ru-RU" sz="1600" b="1" dirty="0">
                <a:solidFill>
                  <a:prstClr val="black"/>
                </a:solidFill>
                <a:latin typeface="Times New Roman,Bold"/>
                <a:ea typeface="+mj-ea"/>
                <a:cs typeface="+mj-cs"/>
              </a:rPr>
              <a:t>Союза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:</a:t>
            </a:r>
            <a:br>
              <a:rPr lang="ru-RU" sz="1600" b="1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b="1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     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А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. Гагарин Ю.А.</a:t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Б. Жуков Г.К.</a:t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    В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. Кутузов М.И.</a:t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    Г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+mj-ea"/>
                <a:cs typeface="+mj-cs"/>
              </a:rPr>
              <a:t>. Суворов А.В.</a:t>
            </a:r>
            <a:endParaRPr lang="ru-RU" sz="1600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3292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76" y="0"/>
            <a:ext cx="916157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018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08111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ПРОЧТИ!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96752"/>
            <a:ext cx="3888432" cy="51925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571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76871"/>
            <a:ext cx="7772400" cy="1323579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/>
              <a:t>Для детей 2 класса предлагаю изучить выше указанные книги</a:t>
            </a:r>
            <a:r>
              <a:rPr lang="ru-RU" b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600" dirty="0"/>
              <a:t>С. Алексеев «Сто рассказов о войне», </a:t>
            </a:r>
            <a:r>
              <a:rPr lang="ru-RU" sz="3600" dirty="0" smtClean="0"/>
              <a:t>           </a:t>
            </a:r>
            <a:r>
              <a:rPr lang="ru-RU" sz="3600" b="1" dirty="0" smtClean="0"/>
              <a:t>Мультфильмы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/>
              <a:t>Жить</a:t>
            </a:r>
            <a:r>
              <a:rPr lang="ru-RU" sz="3600" dirty="0" smtClean="0"/>
              <a:t>!» 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/>
              <a:t>«Восемь мультфильмов о войне</a:t>
            </a:r>
            <a:r>
              <a:rPr lang="ru-RU" sz="3600" dirty="0" smtClean="0"/>
              <a:t>» </a:t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/>
              <a:t>Легенда о старом маяке</a:t>
            </a:r>
            <a:r>
              <a:rPr lang="ru-RU" sz="3600" dirty="0" smtClean="0"/>
              <a:t>» </a:t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/>
              <a:t>Приключения красных галстуков</a:t>
            </a:r>
            <a:r>
              <a:rPr lang="ru-RU" sz="3600" dirty="0" smtClean="0"/>
              <a:t>» </a:t>
            </a:r>
            <a:br>
              <a:rPr lang="ru-RU" sz="3600" dirty="0" smtClean="0"/>
            </a:br>
            <a:r>
              <a:rPr lang="ru-RU" sz="3600" b="1" dirty="0" smtClean="0"/>
              <a:t>Фильм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/>
              <a:t>Юные партизаны</a:t>
            </a:r>
            <a:r>
              <a:rPr lang="ru-RU" sz="3600" dirty="0" smtClean="0"/>
              <a:t>»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/>
              <a:t>«Пятёрка отважных</a:t>
            </a:r>
            <a:r>
              <a:rPr lang="ru-RU" sz="3600" dirty="0" smtClean="0"/>
              <a:t>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18864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64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376263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3200" b="1" dirty="0" smtClean="0"/>
              <a:t>Для </a:t>
            </a:r>
            <a:r>
              <a:rPr lang="ru-RU" sz="3200" b="1" dirty="0"/>
              <a:t>учащихся 3-4 классов рекомендательный список книг о Великой Отечественной войне. </a:t>
            </a:r>
            <a:br>
              <a:rPr lang="ru-RU" sz="3200" b="1" dirty="0"/>
            </a:br>
            <a:r>
              <a:rPr lang="ru-RU" sz="3200" b="1" dirty="0"/>
              <a:t>Рассказы</a:t>
            </a:r>
            <a:r>
              <a:rPr lang="ru-RU" sz="3200" dirty="0"/>
              <a:t> о Великой Отечественной </a:t>
            </a:r>
            <a:r>
              <a:rPr lang="ru-RU" sz="3200" dirty="0" smtClean="0"/>
              <a:t>войне.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1.Алексеев </a:t>
            </a:r>
            <a:r>
              <a:rPr lang="ru-RU" sz="3200" dirty="0"/>
              <a:t>С. П. </a:t>
            </a:r>
            <a:r>
              <a:rPr lang="ru-RU" sz="3200" dirty="0" smtClean="0"/>
              <a:t>«Рассказы </a:t>
            </a:r>
            <a:r>
              <a:rPr lang="ru-RU" sz="3200" dirty="0"/>
              <a:t>о </a:t>
            </a:r>
            <a:r>
              <a:rPr lang="ru-RU" sz="3200" dirty="0" smtClean="0"/>
              <a:t>полководцах».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2.Кассиль </a:t>
            </a:r>
            <a:r>
              <a:rPr lang="ru-RU" sz="3200" dirty="0"/>
              <a:t>Л. А. </a:t>
            </a:r>
            <a:r>
              <a:rPr lang="ru-RU" sz="3200" dirty="0" smtClean="0"/>
              <a:t>«Твои защитники».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3.Катаев </a:t>
            </a:r>
            <a:r>
              <a:rPr lang="ru-RU" sz="3200" dirty="0"/>
              <a:t>В. </a:t>
            </a:r>
            <a:r>
              <a:rPr lang="ru-RU" sz="3200" dirty="0" smtClean="0"/>
              <a:t>«Сын полка».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4.Надеждина </a:t>
            </a:r>
            <a:r>
              <a:rPr lang="ru-RU" sz="3200" dirty="0"/>
              <a:t>Н. А. </a:t>
            </a:r>
            <a:r>
              <a:rPr lang="ru-RU" sz="3200" dirty="0" smtClean="0"/>
              <a:t>«Партизанка Лара».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5.Осеева </a:t>
            </a:r>
            <a:r>
              <a:rPr lang="ru-RU" sz="3200" dirty="0"/>
              <a:t>В. А. </a:t>
            </a:r>
            <a:r>
              <a:rPr lang="ru-RU" sz="3200" dirty="0" smtClean="0"/>
              <a:t>«Васек </a:t>
            </a:r>
            <a:r>
              <a:rPr lang="ru-RU" sz="3200" dirty="0"/>
              <a:t>Трубачев и его </a:t>
            </a:r>
            <a:r>
              <a:rPr lang="ru-RU" sz="3200" dirty="0" smtClean="0"/>
              <a:t>товарищи».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6.Симонов </a:t>
            </a:r>
            <a:r>
              <a:rPr lang="ru-RU" sz="3200" dirty="0"/>
              <a:t>К. </a:t>
            </a:r>
            <a:r>
              <a:rPr lang="ru-RU" sz="3200" dirty="0" smtClean="0"/>
              <a:t>«Сын артиллериста».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2780928"/>
            <a:ext cx="6400800" cy="1105272"/>
          </a:xfrm>
        </p:spPr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84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9" t="13798" r="11675" b="13901"/>
          <a:stretch/>
        </p:blipFill>
        <p:spPr bwMode="auto">
          <a:xfrm>
            <a:off x="179512" y="188640"/>
            <a:ext cx="873955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660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04864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3200" b="1" dirty="0"/>
              <a:t>Фильмы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1.А </a:t>
            </a:r>
            <a:r>
              <a:rPr lang="ru-RU" sz="3200" dirty="0"/>
              <a:t>зори здесь тихие (1972)</a:t>
            </a:r>
            <a:br>
              <a:rPr lang="ru-RU" sz="3200" dirty="0"/>
            </a:br>
            <a:r>
              <a:rPr lang="ru-RU" sz="3200" dirty="0" smtClean="0"/>
              <a:t>2.Батальоны </a:t>
            </a:r>
            <a:r>
              <a:rPr lang="ru-RU" sz="3200" dirty="0"/>
              <a:t>просят огня (1985)</a:t>
            </a:r>
            <a:br>
              <a:rPr lang="ru-RU" sz="3200" dirty="0"/>
            </a:br>
            <a:r>
              <a:rPr lang="ru-RU" sz="3200" dirty="0" smtClean="0"/>
              <a:t>3.В </a:t>
            </a:r>
            <a:r>
              <a:rPr lang="ru-RU" sz="3200" dirty="0"/>
              <a:t>бой идут одни «старики» (1973)</a:t>
            </a:r>
            <a:br>
              <a:rPr lang="ru-RU" sz="3200" dirty="0"/>
            </a:br>
            <a:r>
              <a:rPr lang="ru-RU" sz="3200" dirty="0" smtClean="0"/>
              <a:t>4.Живые </a:t>
            </a:r>
            <a:r>
              <a:rPr lang="ru-RU" sz="3200" dirty="0"/>
              <a:t>и мертвые (1963)</a:t>
            </a:r>
            <a:br>
              <a:rPr lang="ru-RU" sz="3200" dirty="0"/>
            </a:br>
            <a:r>
              <a:rPr lang="ru-RU" sz="3200" dirty="0" smtClean="0"/>
              <a:t>5.Жила-была </a:t>
            </a:r>
            <a:r>
              <a:rPr lang="ru-RU" sz="3200" dirty="0"/>
              <a:t>девочка (1944)</a:t>
            </a:r>
            <a:br>
              <a:rPr lang="ru-RU" sz="3200" dirty="0"/>
            </a:br>
            <a:r>
              <a:rPr lang="ru-RU" sz="3200" dirty="0" smtClean="0"/>
              <a:t>6.Звезда </a:t>
            </a:r>
            <a:r>
              <a:rPr lang="ru-RU" sz="3200" dirty="0"/>
              <a:t>(2002)</a:t>
            </a:r>
            <a:br>
              <a:rPr lang="ru-RU" sz="3200" dirty="0"/>
            </a:br>
            <a:r>
              <a:rPr lang="ru-RU" sz="3200" dirty="0" smtClean="0"/>
              <a:t>7.Они </a:t>
            </a:r>
            <a:r>
              <a:rPr lang="ru-RU" sz="3200" dirty="0"/>
              <a:t>сражались за Родину (1975)</a:t>
            </a:r>
            <a:br>
              <a:rPr lang="ru-RU" sz="3200" dirty="0"/>
            </a:br>
            <a:r>
              <a:rPr lang="ru-RU" sz="3200" dirty="0" smtClean="0"/>
              <a:t>8.Отряд </a:t>
            </a:r>
            <a:r>
              <a:rPr lang="ru-RU" sz="3200" dirty="0"/>
              <a:t>Трубачева сражается (1957)</a:t>
            </a:r>
            <a:br>
              <a:rPr lang="ru-RU" sz="3200" dirty="0"/>
            </a:br>
            <a:r>
              <a:rPr lang="ru-RU" sz="3200" dirty="0" smtClean="0"/>
              <a:t>9.Повесть </a:t>
            </a:r>
            <a:r>
              <a:rPr lang="ru-RU" sz="3200" dirty="0"/>
              <a:t>о настоящем человеке (1948)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63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93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152127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Н.Орлова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«Золотое кольцо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20080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806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23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618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0"/>
            <a:ext cx="9109252" cy="6831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45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" y="20226"/>
            <a:ext cx="9117031" cy="683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15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356</TotalTime>
  <Words>87</Words>
  <Application>Microsoft Office PowerPoint</Application>
  <PresentationFormat>Экран (4:3)</PresentationFormat>
  <Paragraphs>36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         СПЕЦИФИКА РАБОТЫ  С ОДАРЁННЫМИ ДЕТЬМИ  НА УРОКАХ ОПК     учитель начальных классов  МБОУ СОШ №1 Белина С.В.  ст.Павловская</vt:lpstr>
      <vt:lpstr>Презентация PowerPoint</vt:lpstr>
      <vt:lpstr>Презентация PowerPoint</vt:lpstr>
      <vt:lpstr>Презентация PowerPoint</vt:lpstr>
      <vt:lpstr>Н.Орлова «Золотое кольцо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РЕБУСЫ</vt:lpstr>
      <vt:lpstr>Презентация PowerPoint</vt:lpstr>
      <vt:lpstr>                         ЛОГИКА В названии ремесленной профессии выпали две гласные буквы.   Восстановите ее:           КЗНЦ ______________________  </vt:lpstr>
      <vt:lpstr>Презентация PowerPoint</vt:lpstr>
      <vt:lpstr>Обведите букву, под подходящим портретом: </vt:lpstr>
      <vt:lpstr>Какая картинка лишняя?</vt:lpstr>
      <vt:lpstr>Презентация PowerPoint</vt:lpstr>
      <vt:lpstr>Презентация PowerPoint</vt:lpstr>
      <vt:lpstr>                   АНАГРАММЫ Решите анаграммы и подчеркните слово, которое не существует.     ВОРАЩИТ      __________________     ТИРЯПЕЛЬ     _________________     ТУЧАКИНС     ________________      ГРУД     _____________________  </vt:lpstr>
      <vt:lpstr>БУКВЕННЫЙ РЯД  Продолжите ряд (тема «65-летие победы в ВОВ»)  А   Д   Е   Б   О   ? </vt:lpstr>
      <vt:lpstr>               МЕТАГРАММА Решите метаграмму (отгадайте слова до и после замены буквы в слове)  Была выдумкой народною, Заменили букву мне,  С новой буквой я на кухне Раскатаю на доске. </vt:lpstr>
      <vt:lpstr>         ПОСЛОВИЦЫ   Из пословицы выпали гласные буквы. Можете расставить их по местам? ч т п с ш ь т п ж н ш ь </vt:lpstr>
      <vt:lpstr>Презентация PowerPoint</vt:lpstr>
      <vt:lpstr>Презентация PowerPoint</vt:lpstr>
      <vt:lpstr> Вторжение наполеоновской армии в Россию началось  А. зимой 1812 Б. весной 1812 В. летом 1812 Г. осенью 1812   </vt:lpstr>
      <vt:lpstr>                         Великая Отечественная война началась…          А. 19 декабря 1917 года      Б. 22 июня 1941 года В. 9 мая 1945 года           Г. 14 сентября 1961 года     Город-герой, который является столицей Республики Беларусь: А. Минск Б. Москва                 В. Санкт-Петербург         Г. Севастополь  </vt:lpstr>
      <vt:lpstr>Презентация PowerPoint</vt:lpstr>
      <vt:lpstr>ПРОЧТИ!</vt:lpstr>
      <vt:lpstr>Для детей 2 класса предлагаю изучить выше указанные книги:  С. Алексеев «Сто рассказов о войне»,            Мультфильмы «Жить!»   «Восемь мультфильмов о войне»  «Легенда о старом маяке»  «Приключения красных галстуков»  Фильм  «Юные партизаны»  «Пятёрка отважных»</vt:lpstr>
      <vt:lpstr>      Для учащихся 3-4 классов рекомендательный список книг о Великой Отечественной войне.  Рассказы о Великой Отечественной войне. 1.Алексеев С. П. «Рассказы о полководцах». 2.Кассиль Л. А. «Твои защитники». 3.Катаев В. «Сын полка». 4.Надеждина Н. А. «Партизанка Лара». 5.Осеева В. А. «Васек Трубачев и его товарищи». 6.Симонов К. «Сын артиллериста». </vt:lpstr>
      <vt:lpstr>Фильмы 1.А зори здесь тихие (1972) 2.Батальоны просят огня (1985) 3.В бой идут одни «старики» (1973) 4.Живые и мертвые (1963) 5.Жила-была девочка (1944) 6.Звезда (2002) 7.Они сражались за Родину (1975) 8.Отряд Трубачева сражается (1957) 9.Повесть о настоящем человеке (1948)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UA6B</dc:creator>
  <cp:lastModifiedBy>UA6B</cp:lastModifiedBy>
  <cp:revision>25</cp:revision>
  <dcterms:created xsi:type="dcterms:W3CDTF">2020-11-01T07:33:05Z</dcterms:created>
  <dcterms:modified xsi:type="dcterms:W3CDTF">2020-11-02T16:31:35Z</dcterms:modified>
</cp:coreProperties>
</file>